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7643" autoAdjust="0"/>
  </p:normalViewPr>
  <p:slideViewPr>
    <p:cSldViewPr>
      <p:cViewPr varScale="1">
        <p:scale>
          <a:sx n="59" d="100"/>
          <a:sy n="59" d="100"/>
        </p:scale>
        <p:origin x="1311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0730E-979B-4ACA-B82A-BFC3ED936529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F3CBA-AB3F-411C-ABE8-79C4861D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F3CBA-AB3F-411C-ABE8-79C4861DB6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5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F3CBA-AB3F-411C-ABE8-79C4861DB6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0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F3CBA-AB3F-411C-ABE8-79C4861DB6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F3CBA-AB3F-411C-ABE8-79C4861DB6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F3CBA-AB3F-411C-ABE8-79C4861DB6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7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F3CBA-AB3F-411C-ABE8-79C4861DB6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F3CBA-AB3F-411C-ABE8-79C4861DB6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F3CBA-AB3F-411C-ABE8-79C4861DB6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8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Path91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913" name="Image9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grpSp>
        <p:nvGrpSpPr>
          <p:cNvPr id="914" name="Group914"/>
          <p:cNvGrpSpPr/>
          <p:nvPr/>
        </p:nvGrpSpPr>
        <p:grpSpPr>
          <a:xfrm>
            <a:off x="5600700" y="711709"/>
            <a:ext cx="4859274" cy="6146291"/>
            <a:chOff x="5600700" y="711709"/>
            <a:chExt cx="4859274" cy="6146291"/>
          </a:xfrm>
        </p:grpSpPr>
        <p:pic>
          <p:nvPicPr>
            <p:cNvPr id="915" name="Image9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0700" y="4137661"/>
              <a:ext cx="4859274" cy="2720339"/>
            </a:xfrm>
            <a:prstGeom prst="rect">
              <a:avLst/>
            </a:prstGeom>
            <a:noFill/>
          </p:spPr>
        </p:pic>
        <p:pic>
          <p:nvPicPr>
            <p:cNvPr id="916" name="Image9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9844" y="711709"/>
              <a:ext cx="4843272" cy="3435095"/>
            </a:xfrm>
            <a:prstGeom prst="rect">
              <a:avLst/>
            </a:prstGeom>
            <a:noFill/>
          </p:spPr>
        </p:pic>
      </p:grpSp>
      <p:sp>
        <p:nvSpPr>
          <p:cNvPr id="917" name="Text Box917"/>
          <p:cNvSpPr txBox="1"/>
          <p:nvPr/>
        </p:nvSpPr>
        <p:spPr>
          <a:xfrm>
            <a:off x="396240" y="2914675"/>
            <a:ext cx="2927972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b="1" spc="6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Cyber</a:t>
            </a:r>
            <a:r>
              <a:rPr lang="en-US" altLang="zh-CN" sz="4000" b="1" spc="-84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000" b="1" spc="4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Security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918" name="Text Box918"/>
          <p:cNvSpPr txBox="1"/>
          <p:nvPr/>
        </p:nvSpPr>
        <p:spPr>
          <a:xfrm>
            <a:off x="396240" y="3463798"/>
            <a:ext cx="2531916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8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Introduction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919" name="Text Box919"/>
          <p:cNvSpPr txBox="1"/>
          <p:nvPr/>
        </p:nvSpPr>
        <p:spPr>
          <a:xfrm>
            <a:off x="4460749" y="4516628"/>
            <a:ext cx="7144817" cy="13262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89"/>
              </a:lnSpc>
            </a:pPr>
            <a:r>
              <a:rPr lang="en-US" altLang="zh-CN" sz="18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We'll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learn</a:t>
            </a:r>
            <a:r>
              <a:rPr lang="en-US" altLang="zh-CN" sz="1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about</a:t>
            </a:r>
            <a:r>
              <a:rPr lang="en-US" altLang="zh-CN" sz="1800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cybersecurity</a:t>
            </a:r>
            <a:r>
              <a:rPr lang="en-US" altLang="zh-CN" sz="1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800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800" spc="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control.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We'll</a:t>
            </a:r>
            <a:r>
              <a:rPr lang="en-US" altLang="zh-CN" sz="1800" spc="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look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Purdue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1800" spc="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800" spc="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800" spc="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Systems,</a:t>
            </a:r>
            <a:r>
              <a:rPr lang="en-US" altLang="zh-CN" sz="1800" spc="-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understand</a:t>
            </a:r>
            <a:r>
              <a:rPr lang="en-US" altLang="zh-CN" sz="1800" spc="2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difference</a:t>
            </a:r>
            <a:r>
              <a:rPr lang="en-US" altLang="zh-CN" sz="1800" spc="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between</a:t>
            </a:r>
            <a:r>
              <a:rPr lang="en-US" altLang="zh-CN" sz="1800" spc="40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Operational</a:t>
            </a:r>
            <a:r>
              <a:rPr lang="en-US" altLang="zh-CN" sz="1800" spc="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Technology</a:t>
            </a:r>
            <a:r>
              <a:rPr lang="en-US" altLang="zh-CN" sz="1800" spc="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(OT)</a:t>
            </a:r>
            <a:r>
              <a:rPr lang="en-US" altLang="zh-CN" sz="1800" spc="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Information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Technology</a:t>
            </a:r>
            <a:r>
              <a:rPr lang="en-US" altLang="zh-CN" sz="1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(IT)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networks,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talk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about</a:t>
            </a:r>
            <a:r>
              <a:rPr lang="en-US" altLang="zh-CN" sz="1800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dealing</a:t>
            </a:r>
            <a:r>
              <a:rPr lang="en-US" altLang="zh-CN" sz="1800" spc="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800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cyber</a:t>
            </a:r>
            <a:r>
              <a:rPr lang="en-US" altLang="zh-CN" sz="1800" spc="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threats,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2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focus</a:t>
            </a:r>
            <a:r>
              <a:rPr lang="en-US" altLang="zh-CN" sz="1800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en-US" altLang="zh-CN" sz="1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cybersecurity</a:t>
            </a:r>
            <a:r>
              <a:rPr lang="en-US" altLang="zh-CN" sz="1800" spc="2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principles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like</a:t>
            </a:r>
            <a:r>
              <a:rPr lang="en-US" altLang="zh-CN" sz="1800" spc="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Defense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800" spc="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Depth</a:t>
            </a:r>
            <a:r>
              <a:rPr lang="en-US" altLang="zh-CN" sz="1800" spc="2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Layered</a:t>
            </a:r>
            <a:r>
              <a:rPr lang="en-US" altLang="zh-CN" sz="1800" spc="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Approach</a:t>
            </a:r>
            <a:r>
              <a:rPr lang="en-US" altLang="zh-CN" sz="1800" spc="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ICS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18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Architecture.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Path920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921" name="Group921"/>
          <p:cNvGrpSpPr/>
          <p:nvPr/>
        </p:nvGrpSpPr>
        <p:grpSpPr>
          <a:xfrm>
            <a:off x="592328" y="1363472"/>
            <a:ext cx="2914904" cy="1758188"/>
            <a:chOff x="592328" y="1363472"/>
            <a:chExt cx="2914904" cy="1758188"/>
          </a:xfrm>
        </p:grpSpPr>
        <p:sp>
          <p:nvSpPr>
            <p:cNvPr id="922" name="Path922"/>
            <p:cNvSpPr/>
            <p:nvPr/>
          </p:nvSpPr>
          <p:spPr>
            <a:xfrm>
              <a:off x="605028" y="1376172"/>
              <a:ext cx="2889504" cy="1732788"/>
            </a:xfrm>
            <a:custGeom>
              <a:avLst/>
              <a:gdLst/>
              <a:ahLst/>
              <a:cxnLst/>
              <a:rect l="l" t="t" r="r" b="b"/>
              <a:pathLst>
                <a:path w="2889504" h="1732788">
                  <a:moveTo>
                    <a:pt x="0" y="173228"/>
                  </a:moveTo>
                  <a:cubicBezTo>
                    <a:pt x="0" y="77597"/>
                    <a:pt x="77584" y="0"/>
                    <a:pt x="173279" y="0"/>
                  </a:cubicBezTo>
                  <a:lnTo>
                    <a:pt x="2716276" y="0"/>
                  </a:lnTo>
                  <a:cubicBezTo>
                    <a:pt x="2811907" y="0"/>
                    <a:pt x="2889504" y="77597"/>
                    <a:pt x="2889504" y="173228"/>
                  </a:cubicBezTo>
                  <a:lnTo>
                    <a:pt x="2889504" y="1559560"/>
                  </a:lnTo>
                  <a:cubicBezTo>
                    <a:pt x="2889504" y="1655191"/>
                    <a:pt x="2811907" y="1732788"/>
                    <a:pt x="2716276" y="1732788"/>
                  </a:cubicBezTo>
                  <a:lnTo>
                    <a:pt x="173279" y="1732788"/>
                  </a:lnTo>
                  <a:cubicBezTo>
                    <a:pt x="77584" y="1732788"/>
                    <a:pt x="0" y="1655191"/>
                    <a:pt x="0" y="1559560"/>
                  </a:cubicBezTo>
                  <a:lnTo>
                    <a:pt x="0" y="17322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923" name="Path923"/>
            <p:cNvSpPr/>
            <p:nvPr/>
          </p:nvSpPr>
          <p:spPr>
            <a:xfrm>
              <a:off x="592328" y="1363472"/>
              <a:ext cx="2914904" cy="1758188"/>
            </a:xfrm>
            <a:custGeom>
              <a:avLst/>
              <a:gdLst/>
              <a:ahLst/>
              <a:cxnLst/>
              <a:rect l="l" t="t" r="r" b="b"/>
              <a:pathLst>
                <a:path w="2914904" h="1758188">
                  <a:moveTo>
                    <a:pt x="12700" y="185928"/>
                  </a:moveTo>
                  <a:cubicBezTo>
                    <a:pt x="12700" y="90297"/>
                    <a:pt x="90284" y="12700"/>
                    <a:pt x="185979" y="12700"/>
                  </a:cubicBezTo>
                  <a:lnTo>
                    <a:pt x="2728976" y="12700"/>
                  </a:lnTo>
                  <a:cubicBezTo>
                    <a:pt x="2824607" y="12700"/>
                    <a:pt x="2902204" y="90297"/>
                    <a:pt x="2902204" y="185928"/>
                  </a:cubicBezTo>
                  <a:lnTo>
                    <a:pt x="2902204" y="1572260"/>
                  </a:lnTo>
                  <a:cubicBezTo>
                    <a:pt x="2902204" y="1667891"/>
                    <a:pt x="2824607" y="1745488"/>
                    <a:pt x="2728976" y="1745488"/>
                  </a:cubicBezTo>
                  <a:lnTo>
                    <a:pt x="185979" y="1745488"/>
                  </a:lnTo>
                  <a:cubicBezTo>
                    <a:pt x="90284" y="1745488"/>
                    <a:pt x="12700" y="1667891"/>
                    <a:pt x="12700" y="1572260"/>
                  </a:cubicBezTo>
                  <a:lnTo>
                    <a:pt x="12700" y="185928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924" name="Text Box924"/>
            <p:cNvSpPr txBox="1"/>
            <p:nvPr/>
          </p:nvSpPr>
          <p:spPr>
            <a:xfrm>
              <a:off x="998525" y="1944878"/>
              <a:ext cx="2165888" cy="61424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1: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Course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313893" algn="l" rtl="0">
                <a:lnSpc>
                  <a:spcPts val="2306"/>
                </a:lnSpc>
                <a:spcBef>
                  <a:spcPts val="226"/>
                </a:spcBef>
              </a:pPr>
              <a:r>
                <a:rPr lang="en-US" altLang="zh-CN" sz="2300" spc="-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Introduction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25" name="Path925"/>
          <p:cNvSpPr/>
          <p:nvPr/>
        </p:nvSpPr>
        <p:spPr>
          <a:xfrm>
            <a:off x="3749040" y="1883664"/>
            <a:ext cx="612648" cy="717804"/>
          </a:xfrm>
          <a:custGeom>
            <a:avLst/>
            <a:gdLst/>
            <a:ahLst/>
            <a:cxnLst/>
            <a:rect l="l" t="t" r="r" b="b"/>
            <a:pathLst>
              <a:path w="612648" h="717804">
                <a:moveTo>
                  <a:pt x="0" y="143510"/>
                </a:moveTo>
                <a:lnTo>
                  <a:pt x="306324" y="143510"/>
                </a:lnTo>
                <a:lnTo>
                  <a:pt x="306324" y="0"/>
                </a:lnTo>
                <a:lnTo>
                  <a:pt x="612648" y="358902"/>
                </a:lnTo>
                <a:lnTo>
                  <a:pt x="306324" y="717804"/>
                </a:lnTo>
                <a:lnTo>
                  <a:pt x="306324" y="574294"/>
                </a:lnTo>
                <a:lnTo>
                  <a:pt x="0" y="574294"/>
                </a:lnTo>
                <a:lnTo>
                  <a:pt x="0" y="143510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926" name="Group926"/>
          <p:cNvGrpSpPr/>
          <p:nvPr/>
        </p:nvGrpSpPr>
        <p:grpSpPr>
          <a:xfrm>
            <a:off x="4638549" y="1363472"/>
            <a:ext cx="2914903" cy="1758188"/>
            <a:chOff x="4638549" y="1363472"/>
            <a:chExt cx="2914903" cy="1758188"/>
          </a:xfrm>
        </p:grpSpPr>
        <p:sp>
          <p:nvSpPr>
            <p:cNvPr id="927" name="Path927"/>
            <p:cNvSpPr/>
            <p:nvPr/>
          </p:nvSpPr>
          <p:spPr>
            <a:xfrm>
              <a:off x="4651249" y="1376172"/>
              <a:ext cx="2889503" cy="1732788"/>
            </a:xfrm>
            <a:custGeom>
              <a:avLst/>
              <a:gdLst/>
              <a:ahLst/>
              <a:cxnLst/>
              <a:rect l="l" t="t" r="r" b="b"/>
              <a:pathLst>
                <a:path w="2889503" h="1732788">
                  <a:moveTo>
                    <a:pt x="0" y="173228"/>
                  </a:moveTo>
                  <a:cubicBezTo>
                    <a:pt x="0" y="77597"/>
                    <a:pt x="77596" y="0"/>
                    <a:pt x="173227" y="0"/>
                  </a:cubicBezTo>
                  <a:lnTo>
                    <a:pt x="2716276" y="0"/>
                  </a:lnTo>
                  <a:cubicBezTo>
                    <a:pt x="2811906" y="0"/>
                    <a:pt x="2889504" y="77597"/>
                    <a:pt x="2889504" y="173228"/>
                  </a:cubicBezTo>
                  <a:lnTo>
                    <a:pt x="2889504" y="1559560"/>
                  </a:lnTo>
                  <a:cubicBezTo>
                    <a:pt x="2889504" y="1655191"/>
                    <a:pt x="2811906" y="1732788"/>
                    <a:pt x="2716276" y="1732788"/>
                  </a:cubicBezTo>
                  <a:lnTo>
                    <a:pt x="173227" y="1732788"/>
                  </a:lnTo>
                  <a:cubicBezTo>
                    <a:pt x="77596" y="1732788"/>
                    <a:pt x="0" y="1655191"/>
                    <a:pt x="0" y="1559560"/>
                  </a:cubicBezTo>
                  <a:lnTo>
                    <a:pt x="0" y="17322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928" name="Path928"/>
            <p:cNvSpPr/>
            <p:nvPr/>
          </p:nvSpPr>
          <p:spPr>
            <a:xfrm>
              <a:off x="4638549" y="1363472"/>
              <a:ext cx="2914903" cy="1758188"/>
            </a:xfrm>
            <a:custGeom>
              <a:avLst/>
              <a:gdLst/>
              <a:ahLst/>
              <a:cxnLst/>
              <a:rect l="l" t="t" r="r" b="b"/>
              <a:pathLst>
                <a:path w="2914903" h="1758188">
                  <a:moveTo>
                    <a:pt x="12700" y="185928"/>
                  </a:moveTo>
                  <a:cubicBezTo>
                    <a:pt x="12700" y="90297"/>
                    <a:pt x="90296" y="12700"/>
                    <a:pt x="185927" y="12700"/>
                  </a:cubicBezTo>
                  <a:lnTo>
                    <a:pt x="2728976" y="12700"/>
                  </a:lnTo>
                  <a:cubicBezTo>
                    <a:pt x="2824606" y="12700"/>
                    <a:pt x="2902204" y="90297"/>
                    <a:pt x="2902204" y="185928"/>
                  </a:cubicBezTo>
                  <a:lnTo>
                    <a:pt x="2902204" y="1572260"/>
                  </a:lnTo>
                  <a:cubicBezTo>
                    <a:pt x="2902204" y="1667891"/>
                    <a:pt x="2824606" y="1745488"/>
                    <a:pt x="2728976" y="1745488"/>
                  </a:cubicBezTo>
                  <a:lnTo>
                    <a:pt x="185927" y="1745488"/>
                  </a:lnTo>
                  <a:cubicBezTo>
                    <a:pt x="90296" y="1745488"/>
                    <a:pt x="12700" y="1667891"/>
                    <a:pt x="12700" y="1572260"/>
                  </a:cubicBezTo>
                  <a:lnTo>
                    <a:pt x="12700" y="185928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929" name="Text Box929"/>
            <p:cNvSpPr txBox="1"/>
            <p:nvPr/>
          </p:nvSpPr>
          <p:spPr>
            <a:xfrm>
              <a:off x="4892294" y="1944878"/>
              <a:ext cx="2473419" cy="61424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2: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Overview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99060" algn="l" rtl="0">
                <a:lnSpc>
                  <a:spcPts val="2306"/>
                </a:lnSpc>
                <a:spcBef>
                  <a:spcPts val="226"/>
                </a:spcBef>
              </a:pPr>
              <a:r>
                <a:rPr lang="en-US" altLang="zh-CN" sz="2300" spc="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of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9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Control</a:t>
              </a:r>
              <a:r>
                <a:rPr lang="en-US" altLang="zh-CN" sz="2300" spc="-6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Systems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30" name="Path930"/>
          <p:cNvSpPr/>
          <p:nvPr/>
        </p:nvSpPr>
        <p:spPr>
          <a:xfrm>
            <a:off x="7795260" y="1883664"/>
            <a:ext cx="612648" cy="717804"/>
          </a:xfrm>
          <a:custGeom>
            <a:avLst/>
            <a:gdLst/>
            <a:ahLst/>
            <a:cxnLst/>
            <a:rect l="l" t="t" r="r" b="b"/>
            <a:pathLst>
              <a:path w="612648" h="717804">
                <a:moveTo>
                  <a:pt x="0" y="143510"/>
                </a:moveTo>
                <a:lnTo>
                  <a:pt x="306325" y="143510"/>
                </a:lnTo>
                <a:lnTo>
                  <a:pt x="306325" y="0"/>
                </a:lnTo>
                <a:lnTo>
                  <a:pt x="612648" y="358902"/>
                </a:lnTo>
                <a:lnTo>
                  <a:pt x="306325" y="717804"/>
                </a:lnTo>
                <a:lnTo>
                  <a:pt x="306325" y="574294"/>
                </a:lnTo>
                <a:lnTo>
                  <a:pt x="0" y="574294"/>
                </a:lnTo>
                <a:lnTo>
                  <a:pt x="0" y="143510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931" name="Group931"/>
          <p:cNvGrpSpPr/>
          <p:nvPr/>
        </p:nvGrpSpPr>
        <p:grpSpPr>
          <a:xfrm>
            <a:off x="8684768" y="1363472"/>
            <a:ext cx="2914904" cy="1758188"/>
            <a:chOff x="8684768" y="1363472"/>
            <a:chExt cx="2914904" cy="1758188"/>
          </a:xfrm>
        </p:grpSpPr>
        <p:sp>
          <p:nvSpPr>
            <p:cNvPr id="932" name="Path932"/>
            <p:cNvSpPr/>
            <p:nvPr/>
          </p:nvSpPr>
          <p:spPr>
            <a:xfrm>
              <a:off x="8697468" y="1376172"/>
              <a:ext cx="2889504" cy="1732788"/>
            </a:xfrm>
            <a:custGeom>
              <a:avLst/>
              <a:gdLst/>
              <a:ahLst/>
              <a:cxnLst/>
              <a:rect l="l" t="t" r="r" b="b"/>
              <a:pathLst>
                <a:path w="2889504" h="1732788">
                  <a:moveTo>
                    <a:pt x="0" y="173228"/>
                  </a:moveTo>
                  <a:cubicBezTo>
                    <a:pt x="0" y="77597"/>
                    <a:pt x="77598" y="0"/>
                    <a:pt x="173229" y="0"/>
                  </a:cubicBezTo>
                  <a:lnTo>
                    <a:pt x="2716277" y="0"/>
                  </a:lnTo>
                  <a:cubicBezTo>
                    <a:pt x="2811908" y="0"/>
                    <a:pt x="2889504" y="77597"/>
                    <a:pt x="2889504" y="173228"/>
                  </a:cubicBezTo>
                  <a:lnTo>
                    <a:pt x="2889504" y="1559560"/>
                  </a:lnTo>
                  <a:cubicBezTo>
                    <a:pt x="2889504" y="1655191"/>
                    <a:pt x="2811908" y="1732788"/>
                    <a:pt x="2716277" y="1732788"/>
                  </a:cubicBezTo>
                  <a:lnTo>
                    <a:pt x="173229" y="1732788"/>
                  </a:lnTo>
                  <a:cubicBezTo>
                    <a:pt x="77598" y="1732788"/>
                    <a:pt x="0" y="1655191"/>
                    <a:pt x="0" y="1559560"/>
                  </a:cubicBezTo>
                  <a:lnTo>
                    <a:pt x="0" y="173228"/>
                  </a:lnTo>
                  <a:close/>
                </a:path>
              </a:pathLst>
            </a:custGeom>
            <a:solidFill>
              <a:srgbClr val="ED7D31">
                <a:alpha val="100000"/>
              </a:srgbClr>
            </a:solidFill>
            <a:ln w="0" cap="sq">
              <a:solidFill>
                <a:srgbClr val="ED7D3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933" name="Path933"/>
            <p:cNvSpPr/>
            <p:nvPr/>
          </p:nvSpPr>
          <p:spPr>
            <a:xfrm>
              <a:off x="8684768" y="1363472"/>
              <a:ext cx="2914904" cy="1758188"/>
            </a:xfrm>
            <a:custGeom>
              <a:avLst/>
              <a:gdLst/>
              <a:ahLst/>
              <a:cxnLst/>
              <a:rect l="l" t="t" r="r" b="b"/>
              <a:pathLst>
                <a:path w="2914904" h="1758188">
                  <a:moveTo>
                    <a:pt x="12700" y="185928"/>
                  </a:moveTo>
                  <a:cubicBezTo>
                    <a:pt x="12700" y="90297"/>
                    <a:pt x="90298" y="12700"/>
                    <a:pt x="185929" y="12700"/>
                  </a:cubicBezTo>
                  <a:lnTo>
                    <a:pt x="2728977" y="12700"/>
                  </a:lnTo>
                  <a:cubicBezTo>
                    <a:pt x="2824608" y="12700"/>
                    <a:pt x="2902204" y="90297"/>
                    <a:pt x="2902204" y="185928"/>
                  </a:cubicBezTo>
                  <a:lnTo>
                    <a:pt x="2902204" y="1572260"/>
                  </a:lnTo>
                  <a:cubicBezTo>
                    <a:pt x="2902204" y="1667891"/>
                    <a:pt x="2824608" y="1745488"/>
                    <a:pt x="2728977" y="1745488"/>
                  </a:cubicBezTo>
                  <a:lnTo>
                    <a:pt x="185929" y="1745488"/>
                  </a:lnTo>
                  <a:cubicBezTo>
                    <a:pt x="90298" y="1745488"/>
                    <a:pt x="12700" y="1667891"/>
                    <a:pt x="12700" y="1572260"/>
                  </a:cubicBezTo>
                  <a:lnTo>
                    <a:pt x="12700" y="185928"/>
                  </a:lnTo>
                  <a:close/>
                </a:path>
              </a:pathLst>
            </a:custGeom>
            <a:solidFill>
              <a:srgbClr val="ED7D31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934" name="Text Box934"/>
            <p:cNvSpPr txBox="1"/>
            <p:nvPr/>
          </p:nvSpPr>
          <p:spPr>
            <a:xfrm>
              <a:off x="8894064" y="1944878"/>
              <a:ext cx="2562046" cy="61424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262128"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3: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Cyber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306"/>
                </a:lnSpc>
                <a:spcBef>
                  <a:spcPts val="226"/>
                </a:spcBef>
              </a:pPr>
              <a:r>
                <a:rPr lang="en-US" altLang="zh-CN" sz="2300" spc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Security</a:t>
              </a:r>
              <a:r>
                <a:rPr lang="en-US" altLang="zh-CN" sz="23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Introduction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35" name="Path935"/>
          <p:cNvSpPr/>
          <p:nvPr/>
        </p:nvSpPr>
        <p:spPr>
          <a:xfrm>
            <a:off x="9782556" y="3363468"/>
            <a:ext cx="717804" cy="612648"/>
          </a:xfrm>
          <a:custGeom>
            <a:avLst/>
            <a:gdLst/>
            <a:ahLst/>
            <a:cxnLst/>
            <a:rect l="l" t="t" r="r" b="b"/>
            <a:pathLst>
              <a:path w="717804" h="612648">
                <a:moveTo>
                  <a:pt x="574294" y="0"/>
                </a:moveTo>
                <a:lnTo>
                  <a:pt x="574294" y="306324"/>
                </a:lnTo>
                <a:lnTo>
                  <a:pt x="717804" y="306324"/>
                </a:lnTo>
                <a:lnTo>
                  <a:pt x="358901" y="612648"/>
                </a:lnTo>
                <a:lnTo>
                  <a:pt x="0" y="306324"/>
                </a:lnTo>
                <a:lnTo>
                  <a:pt x="143510" y="306324"/>
                </a:lnTo>
                <a:lnTo>
                  <a:pt x="143510" y="0"/>
                </a:lnTo>
                <a:lnTo>
                  <a:pt x="574294" y="0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936" name="Group936"/>
          <p:cNvGrpSpPr/>
          <p:nvPr/>
        </p:nvGrpSpPr>
        <p:grpSpPr>
          <a:xfrm>
            <a:off x="8684768" y="4252976"/>
            <a:ext cx="2914904" cy="1758188"/>
            <a:chOff x="8684768" y="4252976"/>
            <a:chExt cx="2914904" cy="1758188"/>
          </a:xfrm>
        </p:grpSpPr>
        <p:sp>
          <p:nvSpPr>
            <p:cNvPr id="937" name="Path937"/>
            <p:cNvSpPr/>
            <p:nvPr/>
          </p:nvSpPr>
          <p:spPr>
            <a:xfrm>
              <a:off x="8697468" y="4265676"/>
              <a:ext cx="2889504" cy="1732788"/>
            </a:xfrm>
            <a:custGeom>
              <a:avLst/>
              <a:gdLst/>
              <a:ahLst/>
              <a:cxnLst/>
              <a:rect l="l" t="t" r="r" b="b"/>
              <a:pathLst>
                <a:path w="2889504" h="1732788">
                  <a:moveTo>
                    <a:pt x="0" y="173228"/>
                  </a:moveTo>
                  <a:cubicBezTo>
                    <a:pt x="0" y="77597"/>
                    <a:pt x="77598" y="0"/>
                    <a:pt x="173229" y="0"/>
                  </a:cubicBezTo>
                  <a:lnTo>
                    <a:pt x="2716277" y="0"/>
                  </a:lnTo>
                  <a:cubicBezTo>
                    <a:pt x="2811908" y="0"/>
                    <a:pt x="2889504" y="77597"/>
                    <a:pt x="2889504" y="173228"/>
                  </a:cubicBezTo>
                  <a:lnTo>
                    <a:pt x="2889504" y="1559509"/>
                  </a:lnTo>
                  <a:cubicBezTo>
                    <a:pt x="2889504" y="1655204"/>
                    <a:pt x="2811908" y="1732788"/>
                    <a:pt x="2716277" y="1732788"/>
                  </a:cubicBezTo>
                  <a:lnTo>
                    <a:pt x="173229" y="1732788"/>
                  </a:lnTo>
                  <a:cubicBezTo>
                    <a:pt x="77598" y="1732788"/>
                    <a:pt x="0" y="1655204"/>
                    <a:pt x="0" y="1559509"/>
                  </a:cubicBezTo>
                  <a:lnTo>
                    <a:pt x="0" y="17322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938" name="Path938"/>
            <p:cNvSpPr/>
            <p:nvPr/>
          </p:nvSpPr>
          <p:spPr>
            <a:xfrm>
              <a:off x="8684768" y="4252976"/>
              <a:ext cx="2914904" cy="1758188"/>
            </a:xfrm>
            <a:custGeom>
              <a:avLst/>
              <a:gdLst/>
              <a:ahLst/>
              <a:cxnLst/>
              <a:rect l="l" t="t" r="r" b="b"/>
              <a:pathLst>
                <a:path w="2914904" h="1758188">
                  <a:moveTo>
                    <a:pt x="12700" y="185928"/>
                  </a:moveTo>
                  <a:cubicBezTo>
                    <a:pt x="12700" y="90297"/>
                    <a:pt x="90298" y="12700"/>
                    <a:pt x="185929" y="12700"/>
                  </a:cubicBezTo>
                  <a:lnTo>
                    <a:pt x="2728977" y="12700"/>
                  </a:lnTo>
                  <a:cubicBezTo>
                    <a:pt x="2824608" y="12700"/>
                    <a:pt x="2902204" y="90297"/>
                    <a:pt x="2902204" y="185928"/>
                  </a:cubicBezTo>
                  <a:lnTo>
                    <a:pt x="2902204" y="1572209"/>
                  </a:lnTo>
                  <a:cubicBezTo>
                    <a:pt x="2902204" y="1667904"/>
                    <a:pt x="2824608" y="1745488"/>
                    <a:pt x="2728977" y="1745488"/>
                  </a:cubicBezTo>
                  <a:lnTo>
                    <a:pt x="185929" y="1745488"/>
                  </a:lnTo>
                  <a:cubicBezTo>
                    <a:pt x="90298" y="1745488"/>
                    <a:pt x="12700" y="1667904"/>
                    <a:pt x="12700" y="1572209"/>
                  </a:cubicBezTo>
                  <a:lnTo>
                    <a:pt x="12700" y="185928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939" name="Text Box939"/>
            <p:cNvSpPr txBox="1"/>
            <p:nvPr/>
          </p:nvSpPr>
          <p:spPr>
            <a:xfrm>
              <a:off x="9311640" y="4451858"/>
              <a:ext cx="1724930" cy="138110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224028"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4: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243840" algn="l" rtl="0">
                <a:lnSpc>
                  <a:spcPts val="2304"/>
                </a:lnSpc>
                <a:spcBef>
                  <a:spcPts val="1212"/>
                </a:spcBef>
              </a:pPr>
              <a:r>
                <a:rPr lang="en-US" altLang="zh-CN" sz="2300" spc="-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IEC</a:t>
              </a:r>
              <a:r>
                <a:rPr lang="en-US" altLang="zh-CN" sz="2300" spc="-8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62443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50292" algn="l" rtl="0">
                <a:lnSpc>
                  <a:spcPts val="2306"/>
                </a:lnSpc>
                <a:spcBef>
                  <a:spcPts val="214"/>
                </a:spcBef>
              </a:pPr>
              <a:r>
                <a:rPr lang="en-US" altLang="zh-CN" sz="2300" spc="-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Foundational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304"/>
                </a:lnSpc>
                <a:spcBef>
                  <a:spcPts val="230"/>
                </a:spcBef>
              </a:pPr>
              <a:r>
                <a:rPr lang="en-US" altLang="zh-CN" sz="23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Requirements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40" name="Path940"/>
          <p:cNvSpPr/>
          <p:nvPr/>
        </p:nvSpPr>
        <p:spPr>
          <a:xfrm>
            <a:off x="7830312" y="4774693"/>
            <a:ext cx="612648" cy="716279"/>
          </a:xfrm>
          <a:custGeom>
            <a:avLst/>
            <a:gdLst/>
            <a:ahLst/>
            <a:cxnLst/>
            <a:rect l="l" t="t" r="r" b="b"/>
            <a:pathLst>
              <a:path w="612648" h="716279">
                <a:moveTo>
                  <a:pt x="612648" y="573024"/>
                </a:moveTo>
                <a:lnTo>
                  <a:pt x="306324" y="573024"/>
                </a:lnTo>
                <a:lnTo>
                  <a:pt x="306324" y="716280"/>
                </a:lnTo>
                <a:lnTo>
                  <a:pt x="0" y="358140"/>
                </a:lnTo>
                <a:lnTo>
                  <a:pt x="306324" y="0"/>
                </a:lnTo>
                <a:lnTo>
                  <a:pt x="306324" y="143256"/>
                </a:lnTo>
                <a:lnTo>
                  <a:pt x="612648" y="143256"/>
                </a:lnTo>
                <a:lnTo>
                  <a:pt x="612648" y="573024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41" name="Path941"/>
          <p:cNvSpPr/>
          <p:nvPr/>
        </p:nvSpPr>
        <p:spPr>
          <a:xfrm>
            <a:off x="3784092" y="4774693"/>
            <a:ext cx="612648" cy="716279"/>
          </a:xfrm>
          <a:custGeom>
            <a:avLst/>
            <a:gdLst/>
            <a:ahLst/>
            <a:cxnLst/>
            <a:rect l="l" t="t" r="r" b="b"/>
            <a:pathLst>
              <a:path w="612648" h="716279">
                <a:moveTo>
                  <a:pt x="612648" y="573024"/>
                </a:moveTo>
                <a:lnTo>
                  <a:pt x="306324" y="573024"/>
                </a:lnTo>
                <a:lnTo>
                  <a:pt x="306324" y="716280"/>
                </a:lnTo>
                <a:lnTo>
                  <a:pt x="0" y="358140"/>
                </a:lnTo>
                <a:lnTo>
                  <a:pt x="306324" y="0"/>
                </a:lnTo>
                <a:lnTo>
                  <a:pt x="306324" y="143256"/>
                </a:lnTo>
                <a:lnTo>
                  <a:pt x="612648" y="143256"/>
                </a:lnTo>
                <a:lnTo>
                  <a:pt x="612648" y="573024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942" name="Group942"/>
          <p:cNvGrpSpPr/>
          <p:nvPr/>
        </p:nvGrpSpPr>
        <p:grpSpPr>
          <a:xfrm>
            <a:off x="4638549" y="4252976"/>
            <a:ext cx="2914903" cy="1758188"/>
            <a:chOff x="4638549" y="4252976"/>
            <a:chExt cx="2914903" cy="1758188"/>
          </a:xfrm>
        </p:grpSpPr>
        <p:sp>
          <p:nvSpPr>
            <p:cNvPr id="943" name="Path943"/>
            <p:cNvSpPr/>
            <p:nvPr/>
          </p:nvSpPr>
          <p:spPr>
            <a:xfrm>
              <a:off x="4651249" y="4265676"/>
              <a:ext cx="2889503" cy="1732788"/>
            </a:xfrm>
            <a:custGeom>
              <a:avLst/>
              <a:gdLst/>
              <a:ahLst/>
              <a:cxnLst/>
              <a:rect l="l" t="t" r="r" b="b"/>
              <a:pathLst>
                <a:path w="2889503" h="1732788">
                  <a:moveTo>
                    <a:pt x="0" y="173228"/>
                  </a:moveTo>
                  <a:cubicBezTo>
                    <a:pt x="0" y="77597"/>
                    <a:pt x="77596" y="0"/>
                    <a:pt x="173227" y="0"/>
                  </a:cubicBezTo>
                  <a:lnTo>
                    <a:pt x="2716276" y="0"/>
                  </a:lnTo>
                  <a:cubicBezTo>
                    <a:pt x="2811906" y="0"/>
                    <a:pt x="2889504" y="77597"/>
                    <a:pt x="2889504" y="173228"/>
                  </a:cubicBezTo>
                  <a:lnTo>
                    <a:pt x="2889504" y="1559509"/>
                  </a:lnTo>
                  <a:cubicBezTo>
                    <a:pt x="2889504" y="1655204"/>
                    <a:pt x="2811906" y="1732788"/>
                    <a:pt x="2716276" y="1732788"/>
                  </a:cubicBezTo>
                  <a:lnTo>
                    <a:pt x="173227" y="1732788"/>
                  </a:lnTo>
                  <a:cubicBezTo>
                    <a:pt x="77596" y="1732788"/>
                    <a:pt x="0" y="1655204"/>
                    <a:pt x="0" y="1559509"/>
                  </a:cubicBezTo>
                  <a:lnTo>
                    <a:pt x="0" y="17322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944" name="Path944"/>
            <p:cNvSpPr/>
            <p:nvPr/>
          </p:nvSpPr>
          <p:spPr>
            <a:xfrm>
              <a:off x="4638549" y="4252976"/>
              <a:ext cx="2914903" cy="1758188"/>
            </a:xfrm>
            <a:custGeom>
              <a:avLst/>
              <a:gdLst/>
              <a:ahLst/>
              <a:cxnLst/>
              <a:rect l="l" t="t" r="r" b="b"/>
              <a:pathLst>
                <a:path w="2914903" h="1758188">
                  <a:moveTo>
                    <a:pt x="12700" y="185928"/>
                  </a:moveTo>
                  <a:cubicBezTo>
                    <a:pt x="12700" y="90297"/>
                    <a:pt x="90296" y="12700"/>
                    <a:pt x="185927" y="12700"/>
                  </a:cubicBezTo>
                  <a:lnTo>
                    <a:pt x="2728976" y="12700"/>
                  </a:lnTo>
                  <a:cubicBezTo>
                    <a:pt x="2824606" y="12700"/>
                    <a:pt x="2902204" y="90297"/>
                    <a:pt x="2902204" y="185928"/>
                  </a:cubicBezTo>
                  <a:lnTo>
                    <a:pt x="2902204" y="1572209"/>
                  </a:lnTo>
                  <a:cubicBezTo>
                    <a:pt x="2902204" y="1667904"/>
                    <a:pt x="2824606" y="1745488"/>
                    <a:pt x="2728976" y="1745488"/>
                  </a:cubicBezTo>
                  <a:lnTo>
                    <a:pt x="185927" y="1745488"/>
                  </a:lnTo>
                  <a:cubicBezTo>
                    <a:pt x="90296" y="1745488"/>
                    <a:pt x="12700" y="1667904"/>
                    <a:pt x="12700" y="1572209"/>
                  </a:cubicBezTo>
                  <a:lnTo>
                    <a:pt x="12700" y="185928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945" name="Text Box945"/>
            <p:cNvSpPr txBox="1"/>
            <p:nvPr/>
          </p:nvSpPr>
          <p:spPr>
            <a:xfrm>
              <a:off x="5049266" y="4612030"/>
              <a:ext cx="2157480" cy="1059689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440436" algn="l" rtl="0">
                <a:lnSpc>
                  <a:spcPts val="2306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5: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304"/>
                </a:lnSpc>
                <a:spcBef>
                  <a:spcPts val="1213"/>
                </a:spcBef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Cyber</a:t>
              </a:r>
              <a:r>
                <a:rPr lang="en-US" altLang="zh-CN" sz="2300" spc="-1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Security</a:t>
              </a:r>
              <a:r>
                <a:rPr lang="en-US" altLang="zh-CN" sz="2300" spc="-1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In-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682752" algn="l" rtl="0">
                <a:lnSpc>
                  <a:spcPts val="2304"/>
                </a:lnSpc>
                <a:spcBef>
                  <a:spcPts val="216"/>
                </a:spcBef>
              </a:pP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Depth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946" name="Group946"/>
          <p:cNvGrpSpPr/>
          <p:nvPr/>
        </p:nvGrpSpPr>
        <p:grpSpPr>
          <a:xfrm>
            <a:off x="592328" y="4252976"/>
            <a:ext cx="2914904" cy="1758188"/>
            <a:chOff x="592328" y="4252976"/>
            <a:chExt cx="2914904" cy="1758188"/>
          </a:xfrm>
        </p:grpSpPr>
        <p:sp>
          <p:nvSpPr>
            <p:cNvPr id="947" name="Path947"/>
            <p:cNvSpPr/>
            <p:nvPr/>
          </p:nvSpPr>
          <p:spPr>
            <a:xfrm>
              <a:off x="605028" y="4265676"/>
              <a:ext cx="2889504" cy="1732788"/>
            </a:xfrm>
            <a:custGeom>
              <a:avLst/>
              <a:gdLst/>
              <a:ahLst/>
              <a:cxnLst/>
              <a:rect l="l" t="t" r="r" b="b"/>
              <a:pathLst>
                <a:path w="2889504" h="1732788">
                  <a:moveTo>
                    <a:pt x="0" y="173228"/>
                  </a:moveTo>
                  <a:cubicBezTo>
                    <a:pt x="0" y="77597"/>
                    <a:pt x="77584" y="0"/>
                    <a:pt x="173279" y="0"/>
                  </a:cubicBezTo>
                  <a:lnTo>
                    <a:pt x="2716276" y="0"/>
                  </a:lnTo>
                  <a:cubicBezTo>
                    <a:pt x="2811907" y="0"/>
                    <a:pt x="2889504" y="77597"/>
                    <a:pt x="2889504" y="173228"/>
                  </a:cubicBezTo>
                  <a:lnTo>
                    <a:pt x="2889504" y="1559509"/>
                  </a:lnTo>
                  <a:cubicBezTo>
                    <a:pt x="2889504" y="1655204"/>
                    <a:pt x="2811907" y="1732788"/>
                    <a:pt x="2716276" y="1732788"/>
                  </a:cubicBezTo>
                  <a:lnTo>
                    <a:pt x="173279" y="1732788"/>
                  </a:lnTo>
                  <a:cubicBezTo>
                    <a:pt x="77584" y="1732788"/>
                    <a:pt x="0" y="1655204"/>
                    <a:pt x="0" y="1559509"/>
                  </a:cubicBezTo>
                  <a:lnTo>
                    <a:pt x="0" y="17322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948" name="Path948"/>
            <p:cNvSpPr/>
            <p:nvPr/>
          </p:nvSpPr>
          <p:spPr>
            <a:xfrm>
              <a:off x="592328" y="4252976"/>
              <a:ext cx="2914904" cy="1758188"/>
            </a:xfrm>
            <a:custGeom>
              <a:avLst/>
              <a:gdLst/>
              <a:ahLst/>
              <a:cxnLst/>
              <a:rect l="l" t="t" r="r" b="b"/>
              <a:pathLst>
                <a:path w="2914904" h="1758188">
                  <a:moveTo>
                    <a:pt x="12700" y="185928"/>
                  </a:moveTo>
                  <a:cubicBezTo>
                    <a:pt x="12700" y="90297"/>
                    <a:pt x="90284" y="12700"/>
                    <a:pt x="185979" y="12700"/>
                  </a:cubicBezTo>
                  <a:lnTo>
                    <a:pt x="2728976" y="12700"/>
                  </a:lnTo>
                  <a:cubicBezTo>
                    <a:pt x="2824607" y="12700"/>
                    <a:pt x="2902204" y="90297"/>
                    <a:pt x="2902204" y="185928"/>
                  </a:cubicBezTo>
                  <a:lnTo>
                    <a:pt x="2902204" y="1572209"/>
                  </a:lnTo>
                  <a:cubicBezTo>
                    <a:pt x="2902204" y="1667904"/>
                    <a:pt x="2824607" y="1745488"/>
                    <a:pt x="2728976" y="1745488"/>
                  </a:cubicBezTo>
                  <a:lnTo>
                    <a:pt x="185979" y="1745488"/>
                  </a:lnTo>
                  <a:cubicBezTo>
                    <a:pt x="90284" y="1745488"/>
                    <a:pt x="12700" y="1667904"/>
                    <a:pt x="12700" y="1572209"/>
                  </a:cubicBezTo>
                  <a:lnTo>
                    <a:pt x="12700" y="185928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949" name="Text Box949"/>
            <p:cNvSpPr txBox="1"/>
            <p:nvPr/>
          </p:nvSpPr>
          <p:spPr>
            <a:xfrm>
              <a:off x="1033577" y="4772914"/>
              <a:ext cx="2097193" cy="739216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409905"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6: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306"/>
                </a:lnSpc>
                <a:spcBef>
                  <a:spcPts val="1210"/>
                </a:spcBef>
              </a:pPr>
              <a:r>
                <a:rPr lang="en-US" altLang="zh-CN" sz="23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Course</a:t>
              </a:r>
              <a:r>
                <a:rPr lang="en-US" altLang="zh-CN" sz="2300" spc="-1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Close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Out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ath95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951" name="Image9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" y="0"/>
            <a:ext cx="5212080" cy="6857999"/>
          </a:xfrm>
          <a:prstGeom prst="rect">
            <a:avLst/>
          </a:prstGeom>
          <a:noFill/>
        </p:spPr>
      </p:pic>
      <p:pic>
        <p:nvPicPr>
          <p:cNvPr id="952" name="Image9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59152"/>
            <a:ext cx="2845308" cy="45720"/>
          </a:xfrm>
          <a:prstGeom prst="rect">
            <a:avLst/>
          </a:prstGeom>
          <a:noFill/>
        </p:spPr>
      </p:pic>
      <p:sp>
        <p:nvSpPr>
          <p:cNvPr id="953" name="Text Box953"/>
          <p:cNvSpPr txBox="1"/>
          <p:nvPr/>
        </p:nvSpPr>
        <p:spPr>
          <a:xfrm>
            <a:off x="6086602" y="1911883"/>
            <a:ext cx="2887856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b="1" spc="-1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Purdue</a:t>
            </a:r>
            <a:r>
              <a:rPr lang="en-US" altLang="zh-CN" sz="4000" b="1" spc="-7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000" b="1" spc="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Model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954" name="Text Box954"/>
          <p:cNvSpPr txBox="1"/>
          <p:nvPr/>
        </p:nvSpPr>
        <p:spPr>
          <a:xfrm>
            <a:off x="6086602" y="3140710"/>
            <a:ext cx="5769994" cy="150761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968"/>
              </a:lnSpc>
            </a:pPr>
            <a:r>
              <a:rPr lang="en-US" altLang="zh-CN" sz="2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Purdue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8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8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structural</a:t>
            </a:r>
            <a:r>
              <a:rPr lang="en-US" altLang="zh-CN" sz="2800" spc="5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model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2800" spc="4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800" spc="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28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(ICS)</a:t>
            </a:r>
            <a:r>
              <a:rPr lang="en-US" altLang="zh-CN" sz="2800" spc="6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8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8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concerns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segmentation</a:t>
            </a:r>
            <a:r>
              <a:rPr lang="en-US" altLang="zh-CN" sz="28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physical</a:t>
            </a:r>
            <a:r>
              <a:rPr lang="en-US" altLang="zh-CN" sz="2800" spc="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processes,</a:t>
            </a:r>
            <a:r>
              <a:rPr lang="en-US" altLang="zh-CN" sz="2800" spc="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sensors,</a:t>
            </a:r>
            <a:r>
              <a:rPr lang="en-US" altLang="zh-CN" sz="2800" spc="3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supervisory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955" name="Text Box955"/>
          <p:cNvSpPr txBox="1"/>
          <p:nvPr/>
        </p:nvSpPr>
        <p:spPr>
          <a:xfrm>
            <a:off x="6086602" y="4677283"/>
            <a:ext cx="4944760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controls,</a:t>
            </a:r>
            <a:r>
              <a:rPr lang="en-US" altLang="zh-CN" sz="28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operations,</a:t>
            </a:r>
            <a:r>
              <a:rPr lang="en-US" altLang="zh-CN" sz="2800" spc="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logistics.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Path95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957" name="Image9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92" y="2456688"/>
            <a:ext cx="2430780" cy="45720"/>
          </a:xfrm>
          <a:prstGeom prst="rect">
            <a:avLst/>
          </a:prstGeom>
          <a:noFill/>
        </p:spPr>
      </p:pic>
      <p:pic>
        <p:nvPicPr>
          <p:cNvPr id="958" name="Image9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94332"/>
            <a:ext cx="5876544" cy="3069336"/>
          </a:xfrm>
          <a:prstGeom prst="rect">
            <a:avLst/>
          </a:prstGeom>
          <a:noFill/>
        </p:spPr>
      </p:pic>
      <p:sp>
        <p:nvSpPr>
          <p:cNvPr id="959" name="Text Box959"/>
          <p:cNvSpPr txBox="1"/>
          <p:nvPr/>
        </p:nvSpPr>
        <p:spPr>
          <a:xfrm>
            <a:off x="972007" y="1727581"/>
            <a:ext cx="2412492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1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Difference</a:t>
            </a:r>
            <a:r>
              <a:rPr lang="en-US" altLang="zh-CN" sz="2400" b="1" spc="-5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Between</a:t>
            </a:r>
            <a:endParaRPr lang="en-US" altLang="zh-CN" sz="2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960" name="Text Box960"/>
          <p:cNvSpPr txBox="1"/>
          <p:nvPr/>
        </p:nvSpPr>
        <p:spPr>
          <a:xfrm>
            <a:off x="972007" y="2093722"/>
            <a:ext cx="2394814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1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OT</a:t>
            </a:r>
            <a:r>
              <a:rPr lang="en-US" altLang="zh-CN" sz="2400" b="1" spc="-3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b="1" spc="-7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IT</a:t>
            </a:r>
            <a:r>
              <a:rPr lang="en-US" altLang="zh-CN" sz="2400" b="1" spc="-3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Networks</a:t>
            </a:r>
            <a:endParaRPr lang="en-US" altLang="zh-CN" sz="2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961" name="Text Box961"/>
          <p:cNvSpPr txBox="1"/>
          <p:nvPr/>
        </p:nvSpPr>
        <p:spPr>
          <a:xfrm>
            <a:off x="972007" y="2918333"/>
            <a:ext cx="3849320" cy="245092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93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Operational</a:t>
            </a:r>
            <a:r>
              <a:rPr lang="en-US" altLang="zh-CN" sz="18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technology</a:t>
            </a:r>
            <a:r>
              <a:rPr lang="en-US" altLang="zh-CN" sz="1800" spc="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(OT)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hardware</a:t>
            </a:r>
            <a:r>
              <a:rPr lang="en-US" altLang="zh-CN" sz="1800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software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monitors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devices,</a:t>
            </a:r>
            <a:r>
              <a:rPr lang="en-US" altLang="zh-CN" sz="18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processes,</a:t>
            </a:r>
            <a:r>
              <a:rPr lang="en-US" altLang="zh-CN" sz="18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infrastructure,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used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settings.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combines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technologies</a:t>
            </a:r>
            <a:r>
              <a:rPr lang="en-US" altLang="zh-CN" sz="1800" spc="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networking,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information</a:t>
            </a:r>
            <a:r>
              <a:rPr lang="en-US" altLang="zh-CN" sz="18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processing,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enterprise</a:t>
            </a:r>
            <a:r>
              <a:rPr lang="en-US" altLang="zh-CN" sz="1800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centers,</a:t>
            </a:r>
            <a:r>
              <a:rPr lang="en-US" altLang="zh-CN" sz="1800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cloud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systems.</a:t>
            </a:r>
            <a:r>
              <a:rPr lang="en-US" altLang="zh-CN" sz="1800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OT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physical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world,</a:t>
            </a:r>
            <a:r>
              <a:rPr lang="en-US" altLang="zh-CN" sz="18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while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1800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manage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applications.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Image9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Image9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  <a:noFill/>
        </p:spPr>
      </p:pic>
      <p:pic>
        <p:nvPicPr>
          <p:cNvPr id="964" name="Image9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" y="1799844"/>
            <a:ext cx="2560320" cy="45720"/>
          </a:xfrm>
          <a:prstGeom prst="rect">
            <a:avLst/>
          </a:prstGeom>
          <a:noFill/>
        </p:spPr>
      </p:pic>
      <p:sp>
        <p:nvSpPr>
          <p:cNvPr id="965" name="Text Box965"/>
          <p:cNvSpPr txBox="1"/>
          <p:nvPr/>
        </p:nvSpPr>
        <p:spPr>
          <a:xfrm>
            <a:off x="680923" y="775970"/>
            <a:ext cx="2515667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Anatomy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6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966" name="Text Box966"/>
          <p:cNvSpPr txBox="1"/>
          <p:nvPr/>
        </p:nvSpPr>
        <p:spPr>
          <a:xfrm>
            <a:off x="680923" y="1324610"/>
            <a:ext cx="2383537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</a:t>
            </a:r>
            <a:r>
              <a:rPr lang="en-US" altLang="zh-CN" sz="36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3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Attack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967" name="Text Box967"/>
          <p:cNvSpPr txBox="1"/>
          <p:nvPr/>
        </p:nvSpPr>
        <p:spPr>
          <a:xfrm>
            <a:off x="680923" y="2333142"/>
            <a:ext cx="2786331" cy="2289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2"/>
              </a:lnSpc>
            </a:pP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Understanding</a:t>
            </a:r>
            <a:r>
              <a:rPr lang="en-US" altLang="zh-CN" sz="1800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Cybersecurity: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968" name="Text Box968"/>
          <p:cNvSpPr txBox="1"/>
          <p:nvPr/>
        </p:nvSpPr>
        <p:spPr>
          <a:xfrm>
            <a:off x="680923" y="2882392"/>
            <a:ext cx="2872512" cy="5029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980"/>
              </a:lnSpc>
            </a:pP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Grasp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attack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concept</a:t>
            </a:r>
            <a:r>
              <a:rPr lang="en-US" altLang="zh-CN" sz="1800" spc="3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comprehensive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defence.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969" name="Text Box969"/>
          <p:cNvSpPr txBox="1"/>
          <p:nvPr/>
        </p:nvSpPr>
        <p:spPr>
          <a:xfrm>
            <a:off x="680923" y="3705124"/>
            <a:ext cx="3601690" cy="5034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982"/>
              </a:lnSpc>
            </a:pP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Know</a:t>
            </a:r>
            <a:r>
              <a:rPr lang="en-US" altLang="zh-CN" sz="18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methods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malicious</a:t>
            </a:r>
            <a:r>
              <a:rPr lang="en-US" altLang="zh-CN" sz="1800" spc="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actors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exploit</a:t>
            </a:r>
            <a:r>
              <a:rPr lang="en-US" altLang="zh-CN" sz="18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vulnerabilities.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970" name="Text Box970"/>
          <p:cNvSpPr txBox="1"/>
          <p:nvPr/>
        </p:nvSpPr>
        <p:spPr>
          <a:xfrm>
            <a:off x="680923" y="4528566"/>
            <a:ext cx="3466871" cy="5029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980"/>
              </a:lnSpc>
            </a:pP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Similarity</a:t>
            </a:r>
            <a:r>
              <a:rPr lang="en-US" altLang="zh-CN" sz="18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techniques</a:t>
            </a:r>
            <a:r>
              <a:rPr lang="en-US" altLang="zh-CN" sz="1800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testing.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971" name="Text Box971"/>
          <p:cNvSpPr txBox="1"/>
          <p:nvPr/>
        </p:nvSpPr>
        <p:spPr>
          <a:xfrm>
            <a:off x="680923" y="5351780"/>
            <a:ext cx="2753639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Insight</a:t>
            </a:r>
            <a:r>
              <a:rPr lang="en-US" altLang="zh-CN" sz="1800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approaches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helps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972" name="Text Box972"/>
          <p:cNvSpPr txBox="1"/>
          <p:nvPr/>
        </p:nvSpPr>
        <p:spPr>
          <a:xfrm>
            <a:off x="680923" y="5626151"/>
            <a:ext cx="3698139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implement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effective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defense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strategies.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Path97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974" name="Group974"/>
          <p:cNvGrpSpPr/>
          <p:nvPr/>
        </p:nvGrpSpPr>
        <p:grpSpPr>
          <a:xfrm>
            <a:off x="552844" y="1987296"/>
            <a:ext cx="2927210" cy="2884551"/>
            <a:chOff x="552844" y="1987296"/>
            <a:chExt cx="2927210" cy="2884551"/>
          </a:xfrm>
        </p:grpSpPr>
        <p:sp>
          <p:nvSpPr>
            <p:cNvPr id="975" name="Path975"/>
            <p:cNvSpPr/>
            <p:nvPr/>
          </p:nvSpPr>
          <p:spPr>
            <a:xfrm>
              <a:off x="640842" y="2074926"/>
              <a:ext cx="2752344" cy="2709672"/>
            </a:xfrm>
            <a:custGeom>
              <a:avLst/>
              <a:gdLst/>
              <a:ahLst/>
              <a:cxnLst/>
              <a:rect l="l" t="t" r="r" b="b"/>
              <a:pathLst>
                <a:path w="2752344" h="2709672">
                  <a:moveTo>
                    <a:pt x="0" y="1354836"/>
                  </a:moveTo>
                  <a:cubicBezTo>
                    <a:pt x="0" y="606552"/>
                    <a:pt x="616128" y="0"/>
                    <a:pt x="1376172" y="0"/>
                  </a:cubicBezTo>
                  <a:cubicBezTo>
                    <a:pt x="2136267" y="0"/>
                    <a:pt x="2752344" y="606552"/>
                    <a:pt x="2752344" y="1354836"/>
                  </a:cubicBezTo>
                  <a:cubicBezTo>
                    <a:pt x="2752344" y="2103120"/>
                    <a:pt x="2136267" y="2709672"/>
                    <a:pt x="1376172" y="2709672"/>
                  </a:cubicBezTo>
                  <a:cubicBezTo>
                    <a:pt x="616128" y="2709672"/>
                    <a:pt x="0" y="2103120"/>
                    <a:pt x="0" y="1354836"/>
                  </a:cubicBezTo>
                  <a:close/>
                </a:path>
              </a:pathLst>
            </a:custGeom>
            <a:solidFill>
              <a:srgbClr val="262626">
                <a:alpha val="100000"/>
              </a:srgbClr>
            </a:solidFill>
            <a:ln w="0" cap="sq">
              <a:solidFill>
                <a:srgbClr val="262626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976" name="Image9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844" y="1987296"/>
              <a:ext cx="2927210" cy="2884551"/>
            </a:xfrm>
            <a:prstGeom prst="rect">
              <a:avLst/>
            </a:prstGeom>
            <a:noFill/>
          </p:spPr>
        </p:pic>
      </p:grpSp>
      <p:pic>
        <p:nvPicPr>
          <p:cNvPr id="977" name="Image9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160" y="1470660"/>
            <a:ext cx="4049268" cy="3916680"/>
          </a:xfrm>
          <a:prstGeom prst="rect">
            <a:avLst/>
          </a:prstGeom>
          <a:noFill/>
        </p:spPr>
      </p:pic>
      <p:sp>
        <p:nvSpPr>
          <p:cNvPr id="978" name="Text Box978"/>
          <p:cNvSpPr txBox="1"/>
          <p:nvPr/>
        </p:nvSpPr>
        <p:spPr>
          <a:xfrm>
            <a:off x="1318260" y="3094507"/>
            <a:ext cx="1432657" cy="3310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6"/>
              </a:lnSpc>
            </a:pPr>
            <a:r>
              <a:rPr lang="en-US" altLang="zh-CN" sz="2600" spc="-1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Defense</a:t>
            </a:r>
            <a:r>
              <a:rPr lang="en-US" altLang="zh-CN" sz="2600" spc="-2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</a:t>
            </a:r>
            <a:endParaRPr lang="en-US" altLang="zh-CN" sz="26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979" name="Text Box979"/>
          <p:cNvSpPr txBox="1"/>
          <p:nvPr/>
        </p:nvSpPr>
        <p:spPr>
          <a:xfrm>
            <a:off x="1607820" y="3451606"/>
            <a:ext cx="853957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4"/>
              </a:lnSpc>
            </a:pPr>
            <a:r>
              <a:rPr lang="en-US" altLang="zh-CN" sz="26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Depth</a:t>
            </a:r>
            <a:endParaRPr lang="en-US" altLang="zh-CN" sz="26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980" name="Text Box980"/>
          <p:cNvSpPr txBox="1"/>
          <p:nvPr/>
        </p:nvSpPr>
        <p:spPr>
          <a:xfrm>
            <a:off x="4437888" y="2356485"/>
            <a:ext cx="2271497" cy="5807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286"/>
              </a:lnSpc>
            </a:pPr>
            <a:r>
              <a:rPr lang="en-US" altLang="zh-CN" sz="2100" spc="-2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Defense</a:t>
            </a:r>
            <a:r>
              <a:rPr lang="en-US" altLang="zh-CN" sz="2100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1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depth</a:t>
            </a:r>
            <a:r>
              <a:rPr lang="en-US" altLang="zh-CN" sz="21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1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1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strategic</a:t>
            </a:r>
            <a:r>
              <a:rPr lang="en-US" altLang="zh-CN" sz="2100" spc="2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approach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981" name="Text Box981"/>
          <p:cNvSpPr txBox="1"/>
          <p:nvPr/>
        </p:nvSpPr>
        <p:spPr>
          <a:xfrm>
            <a:off x="4437888" y="2990723"/>
            <a:ext cx="1544608" cy="2636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76"/>
              </a:lnSpc>
            </a:pPr>
            <a:r>
              <a:rPr lang="en-US" altLang="zh-CN" sz="2100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1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2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leverages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982" name="Text Box982"/>
          <p:cNvSpPr txBox="1"/>
          <p:nvPr/>
        </p:nvSpPr>
        <p:spPr>
          <a:xfrm>
            <a:off x="4437888" y="3307715"/>
            <a:ext cx="1887355" cy="2636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76"/>
              </a:lnSpc>
            </a:pPr>
            <a:r>
              <a:rPr lang="en-US" altLang="zh-CN" sz="21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multiple</a:t>
            </a:r>
            <a:r>
              <a:rPr lang="en-US" altLang="zh-CN" sz="21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2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layers</a:t>
            </a:r>
            <a:r>
              <a:rPr lang="en-US" altLang="zh-CN" sz="21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983" name="Text Box983"/>
          <p:cNvSpPr txBox="1"/>
          <p:nvPr/>
        </p:nvSpPr>
        <p:spPr>
          <a:xfrm>
            <a:off x="4437888" y="3624707"/>
            <a:ext cx="2261478" cy="2636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76"/>
              </a:lnSpc>
            </a:pPr>
            <a:r>
              <a:rPr lang="en-US" altLang="zh-CN" sz="21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measures</a:t>
            </a:r>
            <a:r>
              <a:rPr lang="en-US" altLang="zh-CN" sz="21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2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984" name="Text Box984"/>
          <p:cNvSpPr txBox="1"/>
          <p:nvPr/>
        </p:nvSpPr>
        <p:spPr>
          <a:xfrm>
            <a:off x="4437888" y="3941699"/>
            <a:ext cx="1146757" cy="2636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76"/>
              </a:lnSpc>
            </a:pPr>
            <a:r>
              <a:rPr lang="en-US" altLang="zh-CN" sz="21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protect</a:t>
            </a:r>
            <a:r>
              <a:rPr lang="en-US" altLang="zh-CN" sz="2100" spc="2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985" name="Text Box985"/>
          <p:cNvSpPr txBox="1"/>
          <p:nvPr/>
        </p:nvSpPr>
        <p:spPr>
          <a:xfrm>
            <a:off x="4437888" y="4259072"/>
            <a:ext cx="2305508" cy="2636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76"/>
              </a:lnSpc>
            </a:pPr>
            <a:r>
              <a:rPr lang="en-US" altLang="zh-CN" sz="21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organization's</a:t>
            </a:r>
            <a:r>
              <a:rPr lang="en-US" altLang="zh-CN" sz="2100" spc="3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assets.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ath98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987" name="Image9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28" y="1755648"/>
            <a:ext cx="1959865" cy="1176528"/>
          </a:xfrm>
          <a:prstGeom prst="rect">
            <a:avLst/>
          </a:prstGeom>
          <a:noFill/>
        </p:spPr>
      </p:pic>
      <p:pic>
        <p:nvPicPr>
          <p:cNvPr id="988" name="Image9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564" y="1755648"/>
            <a:ext cx="1961388" cy="1176528"/>
          </a:xfrm>
          <a:prstGeom prst="rect">
            <a:avLst/>
          </a:prstGeom>
          <a:noFill/>
        </p:spPr>
      </p:pic>
      <p:pic>
        <p:nvPicPr>
          <p:cNvPr id="989" name="Image9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" y="3127248"/>
            <a:ext cx="1959864" cy="1176528"/>
          </a:xfrm>
          <a:prstGeom prst="rect">
            <a:avLst/>
          </a:prstGeom>
          <a:noFill/>
        </p:spPr>
      </p:pic>
      <p:pic>
        <p:nvPicPr>
          <p:cNvPr id="990" name="Image9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28" y="3127248"/>
            <a:ext cx="1959865" cy="1176528"/>
          </a:xfrm>
          <a:prstGeom prst="rect">
            <a:avLst/>
          </a:prstGeom>
          <a:noFill/>
        </p:spPr>
      </p:pic>
      <p:pic>
        <p:nvPicPr>
          <p:cNvPr id="991" name="Image9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564" y="3127248"/>
            <a:ext cx="1961388" cy="1176528"/>
          </a:xfrm>
          <a:prstGeom prst="rect">
            <a:avLst/>
          </a:prstGeom>
          <a:noFill/>
        </p:spPr>
      </p:pic>
      <p:pic>
        <p:nvPicPr>
          <p:cNvPr id="992" name="Image9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628" y="4500372"/>
            <a:ext cx="1959865" cy="1175004"/>
          </a:xfrm>
          <a:prstGeom prst="rect">
            <a:avLst/>
          </a:prstGeom>
          <a:noFill/>
        </p:spPr>
      </p:pic>
      <p:pic>
        <p:nvPicPr>
          <p:cNvPr id="993" name="Image9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185" y="594360"/>
            <a:ext cx="5184647" cy="5885688"/>
          </a:xfrm>
          <a:prstGeom prst="rect">
            <a:avLst/>
          </a:prstGeom>
          <a:noFill/>
        </p:spPr>
      </p:pic>
      <p:sp>
        <p:nvSpPr>
          <p:cNvPr id="994" name="Text Box994"/>
          <p:cNvSpPr txBox="1"/>
          <p:nvPr/>
        </p:nvSpPr>
        <p:spPr>
          <a:xfrm>
            <a:off x="201168" y="1755648"/>
            <a:ext cx="1959864" cy="1176528"/>
          </a:xfrm>
          <a:prstGeom prst="rect">
            <a:avLst/>
          </a:prstGeom>
          <a:solidFill>
            <a:srgbClr val="4472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27"/>
              </a:lnSpc>
            </a:pPr>
            <a:endParaRPr/>
          </a:p>
          <a:p>
            <a:pPr marL="429768" algn="l" rtl="0">
              <a:lnSpc>
                <a:spcPts val="1800"/>
              </a:lnSpc>
            </a:pPr>
            <a:r>
              <a:rPr lang="en-US" altLang="zh-CN" sz="18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Heightened</a:t>
            </a:r>
            <a:endParaRPr lang="en-US" altLang="zh-CN" sz="1800">
              <a:latin typeface="Calibri"/>
              <a:ea typeface="Calibri"/>
              <a:cs typeface="Calibri"/>
            </a:endParaRPr>
          </a:p>
          <a:p>
            <a:pPr marL="431292" algn="l" rtl="0">
              <a:lnSpc>
                <a:spcPts val="1800"/>
              </a:lnSpc>
              <a:spcBef>
                <a:spcPts val="168"/>
              </a:spcBef>
            </a:pPr>
            <a:r>
              <a:rPr lang="en-US" altLang="zh-CN" sz="18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Reliance</a:t>
            </a:r>
            <a:r>
              <a:rPr lang="en-US" altLang="zh-CN" sz="1800" b="1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</a:t>
            </a:r>
            <a:endParaRPr lang="en-US" altLang="zh-CN" sz="1800">
              <a:latin typeface="Calibri"/>
              <a:ea typeface="Calibri"/>
              <a:cs typeface="Calibri"/>
            </a:endParaRPr>
          </a:p>
          <a:p>
            <a:pPr marL="204216" algn="l" rtl="0">
              <a:lnSpc>
                <a:spcPts val="1802"/>
              </a:lnSpc>
              <a:spcBef>
                <a:spcPts val="178"/>
              </a:spcBef>
            </a:pPr>
            <a:r>
              <a:rPr lang="en-US" altLang="zh-CN" sz="18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800" b="1" spc="-3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1800">
              <a:latin typeface="Calibri"/>
              <a:ea typeface="Calibri"/>
              <a:cs typeface="Calibri"/>
            </a:endParaRPr>
          </a:p>
          <a:p>
            <a:pPr marL="217932" algn="l" rtl="0">
              <a:lnSpc>
                <a:spcPts val="1800"/>
              </a:lnSpc>
              <a:spcBef>
                <a:spcPts val="181"/>
              </a:spcBef>
            </a:pPr>
            <a:r>
              <a:rPr lang="en-US" altLang="zh-CN" sz="18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995" name="Text Box995"/>
          <p:cNvSpPr txBox="1"/>
          <p:nvPr/>
        </p:nvSpPr>
        <p:spPr>
          <a:xfrm>
            <a:off x="292608" y="609118"/>
            <a:ext cx="5318621" cy="457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2"/>
              </a:lnSpc>
            </a:pPr>
            <a:r>
              <a:rPr lang="en-US" altLang="zh-CN" sz="3600" spc="-15" dirty="0">
                <a:solidFill>
                  <a:srgbClr val="44546A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3600" dirty="0">
                <a:solidFill>
                  <a:srgbClr val="44546A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600" spc="-33" dirty="0">
                <a:solidFill>
                  <a:srgbClr val="44546A"/>
                </a:solidFill>
                <a:latin typeface="Calibri Light"/>
                <a:ea typeface="Calibri Light"/>
                <a:cs typeface="Calibri Light"/>
              </a:rPr>
              <a:t>system</a:t>
            </a:r>
            <a:r>
              <a:rPr lang="en-US" altLang="zh-CN" sz="3600" dirty="0">
                <a:solidFill>
                  <a:srgbClr val="44546A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600" spc="-10" dirty="0">
                <a:solidFill>
                  <a:srgbClr val="44546A"/>
                </a:solidFill>
                <a:latin typeface="Calibri Light"/>
                <a:ea typeface="Calibri Light"/>
                <a:cs typeface="Calibri Light"/>
              </a:rPr>
              <a:t>Architectures</a:t>
            </a:r>
            <a:endParaRPr lang="en-US" altLang="zh-CN" sz="36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996" name="Text Box996"/>
          <p:cNvSpPr txBox="1"/>
          <p:nvPr/>
        </p:nvSpPr>
        <p:spPr>
          <a:xfrm>
            <a:off x="574548" y="3358769"/>
            <a:ext cx="1249451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Absence</a:t>
            </a:r>
            <a:r>
              <a:rPr lang="en-US" altLang="zh-CN" sz="18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997" name="Text Box997"/>
          <p:cNvSpPr txBox="1"/>
          <p:nvPr/>
        </p:nvSpPr>
        <p:spPr>
          <a:xfrm>
            <a:off x="364236" y="3608705"/>
            <a:ext cx="1670990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1800" b="1" spc="-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Case</a:t>
            </a:r>
            <a:r>
              <a:rPr lang="en-US" altLang="zh-CN" sz="18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998" name="Text Box998"/>
          <p:cNvSpPr txBox="1"/>
          <p:nvPr/>
        </p:nvSpPr>
        <p:spPr>
          <a:xfrm>
            <a:off x="531876" y="3860165"/>
            <a:ext cx="1334719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999" name="Text Box999"/>
          <p:cNvSpPr txBox="1"/>
          <p:nvPr/>
        </p:nvSpPr>
        <p:spPr>
          <a:xfrm>
            <a:off x="2518918" y="1986280"/>
            <a:ext cx="1674647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Insecure</a:t>
            </a:r>
            <a:r>
              <a:rPr lang="en-US" altLang="zh-CN" sz="18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External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00" name="Text Box1000"/>
          <p:cNvSpPr txBox="1"/>
          <p:nvPr/>
        </p:nvSpPr>
        <p:spPr>
          <a:xfrm>
            <a:off x="2923032" y="2235988"/>
            <a:ext cx="865820" cy="2289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2"/>
              </a:lnSpc>
            </a:pPr>
            <a:r>
              <a:rPr lang="en-US" altLang="zh-CN" sz="18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01" name="Text Box1001"/>
          <p:cNvSpPr txBox="1"/>
          <p:nvPr/>
        </p:nvSpPr>
        <p:spPr>
          <a:xfrm>
            <a:off x="2741676" y="2487930"/>
            <a:ext cx="1227964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02" name="Text Box1002"/>
          <p:cNvSpPr txBox="1"/>
          <p:nvPr/>
        </p:nvSpPr>
        <p:spPr>
          <a:xfrm>
            <a:off x="2457958" y="3358769"/>
            <a:ext cx="1795120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Limited</a:t>
            </a:r>
            <a:r>
              <a:rPr lang="en-US" altLang="zh-CN" sz="18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1800" b="1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03" name="Text Box1003"/>
          <p:cNvSpPr txBox="1"/>
          <p:nvPr/>
        </p:nvSpPr>
        <p:spPr>
          <a:xfrm>
            <a:off x="2621026" y="3608705"/>
            <a:ext cx="1469136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04" name="Text Box1004"/>
          <p:cNvSpPr txBox="1"/>
          <p:nvPr/>
        </p:nvSpPr>
        <p:spPr>
          <a:xfrm>
            <a:off x="2723134" y="3860165"/>
            <a:ext cx="1263853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05" name="Text Box1005"/>
          <p:cNvSpPr txBox="1"/>
          <p:nvPr/>
        </p:nvSpPr>
        <p:spPr>
          <a:xfrm>
            <a:off x="2686558" y="4731004"/>
            <a:ext cx="1339520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06" name="Text Box1006"/>
          <p:cNvSpPr txBox="1"/>
          <p:nvPr/>
        </p:nvSpPr>
        <p:spPr>
          <a:xfrm>
            <a:off x="2730754" y="4980712"/>
            <a:ext cx="1248091" cy="2289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2"/>
              </a:lnSpc>
            </a:pPr>
            <a:r>
              <a:rPr lang="en-US" altLang="zh-CN" sz="1800" b="1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Open</a:t>
            </a:r>
            <a:r>
              <a:rPr lang="en-US" altLang="zh-CN" sz="18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Source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07" name="Text Box1007"/>
          <p:cNvSpPr txBox="1"/>
          <p:nvPr/>
        </p:nvSpPr>
        <p:spPr>
          <a:xfrm>
            <a:off x="2768854" y="5232654"/>
            <a:ext cx="1173785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Information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08" name="Text Box1008"/>
          <p:cNvSpPr txBox="1"/>
          <p:nvPr/>
        </p:nvSpPr>
        <p:spPr>
          <a:xfrm>
            <a:off x="4881118" y="1860677"/>
            <a:ext cx="1261796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Utilization</a:t>
            </a:r>
            <a:r>
              <a:rPr lang="en-US" altLang="zh-CN" sz="1800" b="1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09" name="Text Box1009"/>
          <p:cNvSpPr txBox="1"/>
          <p:nvPr/>
        </p:nvSpPr>
        <p:spPr>
          <a:xfrm>
            <a:off x="4641850" y="2110613"/>
            <a:ext cx="1740027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r>
              <a:rPr lang="en-US" altLang="zh-CN" sz="1800" b="1" spc="-3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10" name="Text Box1010"/>
          <p:cNvSpPr txBox="1"/>
          <p:nvPr/>
        </p:nvSpPr>
        <p:spPr>
          <a:xfrm>
            <a:off x="5161534" y="2361844"/>
            <a:ext cx="700322" cy="2289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2"/>
              </a:lnSpc>
            </a:pPr>
            <a:r>
              <a:rPr lang="en-US" altLang="zh-CN" sz="18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Known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11" name="Text Box1011"/>
          <p:cNvSpPr txBox="1"/>
          <p:nvPr/>
        </p:nvSpPr>
        <p:spPr>
          <a:xfrm>
            <a:off x="4807966" y="2613787"/>
            <a:ext cx="1409243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Vulnerabilities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12" name="Text Box1012"/>
          <p:cNvSpPr txBox="1"/>
          <p:nvPr/>
        </p:nvSpPr>
        <p:spPr>
          <a:xfrm>
            <a:off x="4949699" y="3233166"/>
            <a:ext cx="1123035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Inadequate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13" name="Text Box1013"/>
          <p:cNvSpPr txBox="1"/>
          <p:nvPr/>
        </p:nvSpPr>
        <p:spPr>
          <a:xfrm>
            <a:off x="4993894" y="3483102"/>
            <a:ext cx="1035025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1800" b="1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14" name="Text Box1014"/>
          <p:cNvSpPr txBox="1"/>
          <p:nvPr/>
        </p:nvSpPr>
        <p:spPr>
          <a:xfrm>
            <a:off x="4739386" y="3734562"/>
            <a:ext cx="1543660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1015" name="Text Box1015"/>
          <p:cNvSpPr txBox="1"/>
          <p:nvPr/>
        </p:nvSpPr>
        <p:spPr>
          <a:xfrm>
            <a:off x="5048758" y="3986022"/>
            <a:ext cx="927812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320</Words>
  <Application>Microsoft Office PowerPoint</Application>
  <PresentationFormat>Widescreen</PresentationFormat>
  <Paragraphs>126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14</cp:revision>
  <dcterms:created xsi:type="dcterms:W3CDTF">2017-10-23T09:06:44Z</dcterms:created>
  <dcterms:modified xsi:type="dcterms:W3CDTF">2026-02-12T09:14:41Z</dcterms:modified>
</cp:coreProperties>
</file>